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3"/>
  </p:notesMasterIdLst>
  <p:sldIdLst>
    <p:sldId id="263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59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ED201-0AE0-4779-BFD4-E61727C8DC7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118D3-AC2D-45E7-9151-882F4C5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70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B61C4D-53B6-4348-BADF-6D61913EB804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3EAB-1238-4DB7-BECD-6E3BCE86B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5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76AE-FDB3-463E-9CA3-B7FAEEA34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2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42B4-8E39-4690-A018-F9E305D380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5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06AA-4608-4D58-AAA6-38F1CE820F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906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9347-F317-411E-90D2-639504FB0C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27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BB9F-156C-414C-9141-057DCC1DE0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079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FCFEB-2FBF-416B-8068-39E39DB9FD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121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D8B13-D510-4EA3-B489-05DC82D17F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215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E1F3-2A88-4FF1-B9D4-122E6BEA82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55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74B2-295A-4991-901C-2CE387E5A1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210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F92A0-1E93-4D17-A8A3-8402395ED7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44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181847"/>
            </a:gs>
            <a:gs pos="50000">
              <a:schemeClr val="accent2"/>
            </a:gs>
            <a:gs pos="100000">
              <a:srgbClr val="18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9579B-2D0E-487E-BF57-B74E1BCB936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93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25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25000"/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25000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25000"/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25000"/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125000"/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125000"/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125000"/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125000"/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8741" y="1752600"/>
            <a:ext cx="7772400" cy="1470025"/>
          </a:xfrm>
        </p:spPr>
        <p:txBody>
          <a:bodyPr/>
          <a:lstStyle/>
          <a:p>
            <a:r>
              <a:rPr lang="en-US" dirty="0" smtClean="0"/>
              <a:t>A Man with a Rash and </a:t>
            </a:r>
            <a:br>
              <a:rPr lang="en-US" dirty="0" smtClean="0"/>
            </a:br>
            <a:r>
              <a:rPr lang="en-US" dirty="0" smtClean="0"/>
              <a:t>“Pink Eye”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4541" y="3429000"/>
            <a:ext cx="6400800" cy="1752600"/>
          </a:xfrm>
        </p:spPr>
        <p:txBody>
          <a:bodyPr/>
          <a:lstStyle/>
          <a:p>
            <a:r>
              <a:rPr lang="en-US" dirty="0" smtClean="0"/>
              <a:t>STD Case Studies from the Denver Metro Health Clinic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282" y="4853006"/>
            <a:ext cx="1133318" cy="12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4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How should this </a:t>
            </a:r>
            <a:r>
              <a:rPr lang="en-US" sz="4000" dirty="0" smtClean="0"/>
              <a:t>patient</a:t>
            </a:r>
            <a:r>
              <a:rPr lang="en-US" dirty="0" smtClean="0"/>
              <a:t> be treated?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Per CDC guidelines for secondary syphilis: singe dose of 2.4 million units of </a:t>
            </a:r>
            <a:r>
              <a:rPr lang="en-US" sz="2800" dirty="0" err="1" smtClean="0"/>
              <a:t>benzathine</a:t>
            </a:r>
            <a:r>
              <a:rPr lang="en-US" sz="2800" dirty="0" smtClean="0"/>
              <a:t> penicillin </a:t>
            </a:r>
            <a:r>
              <a:rPr lang="en-US" sz="2800" dirty="0" err="1" smtClean="0"/>
              <a:t>i.m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Per CDC guidelines for syphilis with uveitis and HIV infection: 2.4 million unites of </a:t>
            </a:r>
            <a:r>
              <a:rPr lang="en-US" sz="2800" dirty="0" err="1" smtClean="0"/>
              <a:t>benzathine</a:t>
            </a:r>
            <a:r>
              <a:rPr lang="en-US" sz="2800" dirty="0" smtClean="0"/>
              <a:t> penicillin </a:t>
            </a:r>
            <a:r>
              <a:rPr lang="en-US" sz="2800" dirty="0" err="1" smtClean="0"/>
              <a:t>i.m</a:t>
            </a:r>
            <a:r>
              <a:rPr lang="en-US" sz="2800" dirty="0" smtClean="0"/>
              <a:t>. once a week for 3 weeks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Per CDC guidelines for </a:t>
            </a:r>
            <a:r>
              <a:rPr lang="en-US" sz="2800" dirty="0" err="1" smtClean="0"/>
              <a:t>neurosyphilis</a:t>
            </a:r>
            <a:r>
              <a:rPr lang="en-US" sz="2800" dirty="0" smtClean="0"/>
              <a:t>: aqueous crystalline penicillin G 18-24 million unites per day for 10-14 days.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637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Disclaimer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Copyright case study and clinical photos: </a:t>
            </a:r>
          </a:p>
          <a:p>
            <a:pPr lvl="1" eaLnBrk="1" hangingPunct="1"/>
            <a:r>
              <a:rPr lang="en-US" altLang="en-US" smtClean="0"/>
              <a:t>Dr. Kees Rietmeijer, STD Control Program, Denver Public Health Department</a:t>
            </a:r>
          </a:p>
          <a:p>
            <a:pPr eaLnBrk="1" hangingPunct="1"/>
            <a:r>
              <a:rPr lang="en-US" altLang="en-US" smtClean="0"/>
              <a:t>Individual slides can be used for educational purposes with reference to source and/or inclusion of the DMHC logo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36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Case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45 year-old HIV+ gay male, presented to the STD clinic as a contact to gonorrhea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Generalized rash since 6 weeks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Discontinued HIV medication 5 weeks prior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CD4 count dropped from &gt;1,000 to 460/mm3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Rash did not resolve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“Pink Eye” since 1 week, predominantly right-sided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Blurry vision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8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Sexual and STI History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Committed relationship with HIV+ partner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Occasional oral/anal sex with incidental partners, mostly protected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Last contact: 2 weeks ago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History of primary syphilis 4 years 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Treated with 2.4 MU LAB at this clinic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Last RPR: NR (12 months ago)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8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N0173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320204"/>
            <a:ext cx="685800" cy="75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5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N0167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1495"/>
            <a:ext cx="6889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6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condary Syphilis ID 112602 9-14-2001 -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9" y="625892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 “ciliary flush” around the edge of the cornea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73700"/>
            <a:ext cx="6889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39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In evaluating this patient,</a:t>
            </a:r>
            <a:br>
              <a:rPr lang="en-US" altLang="en-US" sz="4000" dirty="0" smtClean="0"/>
            </a:br>
            <a:r>
              <a:rPr lang="en-US" altLang="en-US" sz="4000" dirty="0" smtClean="0"/>
              <a:t>what is the LEAST useful?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Neurologic examination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Quantitative non-</a:t>
            </a:r>
            <a:r>
              <a:rPr lang="en-US" altLang="en-US" sz="2800" dirty="0" err="1" smtClean="0"/>
              <a:t>treponemal</a:t>
            </a:r>
            <a:r>
              <a:rPr lang="en-US" altLang="en-US" sz="2800" dirty="0" smtClean="0"/>
              <a:t> test (RPR/VDRL)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err="1" smtClean="0"/>
              <a:t>Treponemal</a:t>
            </a:r>
            <a:r>
              <a:rPr lang="en-US" altLang="en-US" sz="2800" dirty="0" smtClean="0"/>
              <a:t> test (TPPA, FTA-ABS)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Lumbar puncture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Refer to </a:t>
            </a:r>
            <a:r>
              <a:rPr lang="en-US" altLang="en-US" sz="2800" dirty="0" err="1" smtClean="0"/>
              <a:t>opthalmologist</a:t>
            </a:r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40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Results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RPR: reactive at  1:256 </a:t>
            </a:r>
          </a:p>
          <a:p>
            <a:pPr eaLnBrk="1" hangingPunct="1"/>
            <a:r>
              <a:rPr lang="en-US" altLang="en-US" sz="2800" dirty="0" smtClean="0"/>
              <a:t>TPPA: positive </a:t>
            </a:r>
          </a:p>
          <a:p>
            <a:pPr eaLnBrk="1" hangingPunct="1"/>
            <a:r>
              <a:rPr lang="en-US" altLang="en-US" sz="2800" dirty="0" smtClean="0"/>
              <a:t>LP: VDRL 1:1; 70 WBC</a:t>
            </a:r>
          </a:p>
          <a:p>
            <a:pPr eaLnBrk="1" hangingPunct="1"/>
            <a:r>
              <a:rPr lang="en-US" altLang="en-US" sz="2800" dirty="0" err="1" smtClean="0"/>
              <a:t>Opthalmic</a:t>
            </a:r>
            <a:r>
              <a:rPr lang="en-US" altLang="en-US" sz="2800" dirty="0" smtClean="0"/>
              <a:t> examination: anterior uveitis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the likely diagnosis?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Primary syphilis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Secondary syphilis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Tertiary syphilis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err="1" smtClean="0"/>
              <a:t>Neurosyphilis</a:t>
            </a:r>
            <a:endParaRPr lang="en-US" altLang="en-US" sz="2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/>
              <a:t>1</a:t>
            </a:r>
            <a:r>
              <a:rPr lang="en-US" altLang="en-US" sz="2800" dirty="0" smtClean="0"/>
              <a:t> and 4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2 and 4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94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340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A Man with a Rash and  “Pink Eye”</vt:lpstr>
      <vt:lpstr>Case </vt:lpstr>
      <vt:lpstr>Sexual and STI History</vt:lpstr>
      <vt:lpstr>Slide 4</vt:lpstr>
      <vt:lpstr>Slide 5</vt:lpstr>
      <vt:lpstr>Slide 6</vt:lpstr>
      <vt:lpstr>In evaluating this patient, what is the LEAST useful?</vt:lpstr>
      <vt:lpstr>Results</vt:lpstr>
      <vt:lpstr>What is the likely diagnosis?</vt:lpstr>
      <vt:lpstr>How should this patient be treated?</vt:lpstr>
      <vt:lpstr>Disclaimer</vt:lpstr>
    </vt:vector>
  </TitlesOfParts>
  <Company>Denver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KRIETMEI</dc:creator>
  <cp:lastModifiedBy>Cornelis Rietmeijer</cp:lastModifiedBy>
  <cp:revision>7</cp:revision>
  <dcterms:created xsi:type="dcterms:W3CDTF">2015-04-09T13:23:18Z</dcterms:created>
  <dcterms:modified xsi:type="dcterms:W3CDTF">2015-04-09T13:29:16Z</dcterms:modified>
</cp:coreProperties>
</file>